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59" r:id="rId5"/>
    <p:sldId id="266" r:id="rId6"/>
    <p:sldId id="267" r:id="rId7"/>
  </p:sldIdLst>
  <p:sldSz cx="9144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13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F2BE008-392C-4029-BAFD-99EC1302CBD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2DB96C-1DA1-475B-82EF-049F93DD3905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4" y="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B4174B-CBAB-4A98-81FC-3AF0EBC171FF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781EEB-690D-4CF7-A7A3-D7EFE8152F1C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4" y="868680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0893888-0860-422A-B1AF-D04EAA12AED5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8065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5384707-F702-4231-996E-62808261CE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0" y="694797"/>
            <a:ext cx="0" cy="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9560D77-EB56-49BD-8515-991B69BEDF6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043" cy="411444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56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50"/>
      </a:spcBef>
      <a:spcAft>
        <a:spcPts val="0"/>
      </a:spcAft>
      <a:buNone/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cs-CZ" sz="1200" b="0" i="0" u="none" strike="noStrike" kern="0" cap="none" spc="0" baseline="0">
        <a:solidFill>
          <a:srgbClr val="000000"/>
        </a:solidFill>
        <a:uFillTx/>
        <a:latin typeface="Calibri" pitchFamily="34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3B6AEB5-91FF-4753-8190-C6C9F72816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91" y="695328"/>
            <a:ext cx="4568827" cy="342740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327FA90-6774-43EF-82B2-05851454361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043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94998EE-F90C-4034-A0EC-65B731EECE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91" y="695328"/>
            <a:ext cx="4568827" cy="342740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933A4A-F515-4895-B99E-62F6E2B577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043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BF4B3CF-4F03-4476-A188-008EF8EB0A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91" y="695328"/>
            <a:ext cx="4568827" cy="342740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0504D57-5BA8-4E92-9884-3C98CCF3ED3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043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FADB67A-1A49-4D5C-B4DE-67DF3FDDA7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91" y="695328"/>
            <a:ext cx="4568827" cy="342740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047385F-4973-42CF-97E8-AB0A3F615E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043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F055B6F-9E7A-4EB7-8ECD-0C358DBEAC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91" y="695328"/>
            <a:ext cx="4568827" cy="342740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20FD755-2647-42B6-9129-D8EF45A244F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043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5D15AAF-A371-4531-82B1-8B469DC2C6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91" y="695328"/>
            <a:ext cx="4568827" cy="342740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F5547A7-8CD6-4832-88EE-EAE7D79067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043" cy="41148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A0EB0-E0D8-4111-85F6-2F9EA2D1C9C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89AB5E-84A5-4713-94FC-8D3900FC6C1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81EDEA-A280-4DD9-A3EC-55E03ABB0FC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27A1D4-7B37-4C6A-ACA2-CABD6A8FB8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BD1E7C-BDE9-4387-AC6E-66D3BEAF41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F2A52E-10DF-43B0-942E-0FA0C5FB8EA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09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7BF7EF-AE6A-4AD5-B34B-D73608203AA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FB5669-DD07-47BC-8870-60759C0FE31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611230-DF7F-41DC-BD81-4C7F980C852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12161-567E-45EE-B088-533311505F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943F0C-E84B-43A5-A78A-2772445935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2381D9-A2C0-452F-9C32-3EFB4E4E055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58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91F50AF-DECD-45D4-9653-37F54253E66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239003" y="228600"/>
            <a:ext cx="1600200" cy="586740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74A038-522D-41A1-A826-F81F472272C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2438403" y="228600"/>
            <a:ext cx="4648196" cy="58674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CB1C56-8CA9-4E72-A9E1-3E7416E99D6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D967EE-95BA-486B-B487-302E451A7F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31BBE6-0B5C-4E1C-A900-E757B2DCBC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A2F3DA-91A6-42EF-9104-BE19A7FC185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60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4599C-DAE8-47AB-BC02-4DFFC6B95D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8CD408-ECE5-4BDC-9BA9-5E21B0C1663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7584AE-DD7E-4D70-B9D8-64042D8173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89A8A4-B29D-4B18-A76F-7BF5ADC83B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3D9E68-380B-4EB2-BA82-7D57329CD5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BA5F1E-0A23-4028-AFEB-870694E4903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92320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69B29-4ACA-45E1-83D1-461574719BC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7C6002-1AED-42A0-9160-9CF32BEAB8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D45DB7-F6E1-45FB-A70E-5849F9EC30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4D4C30-627D-479F-9584-E92135DFBB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981A79-D26D-4CE9-8285-4BB2097187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B8E5B-D228-43E5-A1D3-6D99B084994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77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47FDA-8CAF-4E6A-81BA-25E809C4840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45F710-2BFC-469E-932A-97CC8904B3B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38403" y="1600200"/>
            <a:ext cx="3124203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9E70442-96E8-4869-9606-2108CDCA49E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715000" y="1600200"/>
            <a:ext cx="3124203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CACC26-F826-4874-8FDF-FE5E369C758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30BA98-9CFB-47BD-9DF9-8DFCC43F311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447AF5-2129-42EB-AB00-EAD23CF83B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461754-63D5-469F-9860-55DC71A429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4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C25703-BE5A-4D52-8F16-5DEBC056E4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A3BF1B5-9DAE-42E6-815D-8794F409F4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A3222DB-5A49-4B31-A70D-31218AAF14B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E853168-4272-4951-ADEF-411BFAEB7D1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91DA912-0B2C-4F64-B75B-1C351683AB0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5A78AC7-0C94-45AB-9925-A5ED9C5A65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4CEA7AC-A64C-45F3-976E-7669B18EEE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2C624A7-0896-405A-B032-FD016E0670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428BDE-1A54-4D3A-A72D-18BCDCF0358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6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EADBE-0810-43FA-BEAD-B167228F8D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5763B84-E801-45DB-B315-00C8711197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F34B05-06F1-49A4-9646-19104F3822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E420DA-7E93-47EF-8B62-767335C92E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F84E5D-FBDF-4573-BDD5-ECF9FA8AA9A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22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05AAA1-5B5A-42AA-AA5E-C2D0B15CD6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D8D0F54-F707-495B-A2D8-64BE5D75A3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551E77-9B3D-43EB-A550-2CEE2028D7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AA88AE-415B-4E2D-8640-FA07668DC37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0567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5C9C7-1889-4EDD-AC36-9D5B6726E0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49B5B0-68A8-4271-9E6D-2388EF377CD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390AD7-078D-4D60-8B8F-00B544AB755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7BE7DA-490A-4610-93BB-D90C7549E1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78B513-C77F-4DD5-9D6B-D2F66209C5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CBB0EF-E891-4E2E-AE4C-B9457A86F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A7F848-EA71-4E1F-B02F-84957EDDD66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9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9822E-D244-4C83-8F27-150EBF3FA1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B698C2-3B9B-4F4A-A79D-4B6C9A45FE8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32D9187-E25E-4F7C-8BB2-DDC3AD82D68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D9F3D1-C9A3-4CED-AB2E-9816FB93F1E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05964D-2288-4E5D-AD09-77193D9B88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E392BB-D341-4173-B5B9-DB00F024A3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FC14AD-7A31-470E-9FEC-68C0A846C4C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63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934936A-AA11-42B3-8A41-CA3E02E00F0A}"/>
              </a:ext>
            </a:extLst>
          </p:cNvPr>
          <p:cNvGrpSpPr/>
          <p:nvPr/>
        </p:nvGrpSpPr>
        <p:grpSpPr>
          <a:xfrm>
            <a:off x="0" y="0"/>
            <a:ext cx="2666884" cy="6858000"/>
            <a:chOff x="0" y="0"/>
            <a:chExt cx="2666884" cy="685800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73F01A99-66D6-46A7-AA35-1E7B050AE062}"/>
                </a:ext>
              </a:extLst>
            </p:cNvPr>
            <p:cNvSpPr/>
            <p:nvPr/>
          </p:nvSpPr>
          <p:spPr>
            <a:xfrm>
              <a:off x="1981084" y="0"/>
              <a:ext cx="685800" cy="68580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1600"/>
                <a:gd name="f4" fmla="*/ f0 1 21600"/>
                <a:gd name="f5" fmla="*/ f1 1 21600"/>
                <a:gd name="f6" fmla="val f2"/>
                <a:gd name="f7" fmla="val f3"/>
                <a:gd name="f8" fmla="+- f7 0 f6"/>
                <a:gd name="f9" fmla="*/ f8 1 21600"/>
                <a:gd name="f10" fmla="*/ f6 1 f9"/>
                <a:gd name="f11" fmla="*/ f7 1 f9"/>
                <a:gd name="f12" fmla="*/ f10 f4 1"/>
                <a:gd name="f13" fmla="*/ f11 f4 1"/>
                <a:gd name="f14" fmla="*/ f11 f5 1"/>
                <a:gd name="f15" fmla="*/ f10 f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" t="f15" r="f13" b="f14"/>
              <a:pathLst>
                <a:path w="21600" h="21600">
                  <a:moveTo>
                    <a:pt x="f2" y="f2"/>
                  </a:moveTo>
                  <a:lnTo>
                    <a:pt x="f3" y="f2"/>
                  </a:lnTo>
                  <a:lnTo>
                    <a:pt x="f3" y="f3"/>
                  </a:lnTo>
                  <a:lnTo>
                    <a:pt x="f2" y="f3"/>
                  </a:lnTo>
                  <a:lnTo>
                    <a:pt x="f2" y="f2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747474"/>
                </a:gs>
              </a:gsLst>
              <a:lin ang="0"/>
            </a:gradFill>
            <a:ln cap="flat">
              <a:noFill/>
              <a:prstDash val="solid"/>
            </a:ln>
          </p:spPr>
          <p:txBody>
            <a:bodyPr vert="horz" wrap="none" lIns="90004" tIns="46798" rIns="90004" bIns="46798" anchor="ctr" anchorCtr="0" compatLnSpc="0">
              <a:noAutofit/>
            </a:bodyPr>
            <a:lstStyle/>
            <a:p>
              <a:pPr marL="0" marR="0" lvl="0" indent="0" algn="l" defTabSz="914400" rtl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endParaRPr>
            </a:p>
          </p:txBody>
        </p:sp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6D68CAC4-3A36-467A-AA4B-CD302D2DDC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lum/>
              <a:alphaModFix/>
            </a:blip>
            <a:srcRect/>
            <a:stretch>
              <a:fillRect/>
            </a:stretch>
          </p:blipFill>
          <p:spPr>
            <a:xfrm>
              <a:off x="0" y="0"/>
              <a:ext cx="2139842" cy="6858000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5" name="Zástupný nadpis 4">
            <a:extLst>
              <a:ext uri="{FF2B5EF4-FFF2-40B4-BE49-F238E27FC236}">
                <a16:creationId xmlns:a16="http://schemas.microsoft.com/office/drawing/2014/main" id="{0588392E-2F3D-4736-ACDF-B4F630982F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38284" y="228243"/>
            <a:ext cx="6400800" cy="1219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7D03D63-40BA-4E55-9764-9E778C59849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438284" y="1600200"/>
            <a:ext cx="6400800" cy="4496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76972ED-4790-4873-B5D4-7073F4C6F0F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151918" y="6248515"/>
            <a:ext cx="1901878" cy="45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E2FD626-E4EA-4838-82C7-FB6E25D750C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5" y="6248515"/>
            <a:ext cx="2895840" cy="45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09A597-B0A9-4167-AC67-73920B40F77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933959" y="6248515"/>
            <a:ext cx="1904759" cy="45755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1EE2DB3-8AEA-4F0C-89F5-23BAF364C7C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cs-CZ" sz="3600" b="0" i="0" u="none" strike="noStrike" kern="0" cap="none" spc="0" baseline="0">
          <a:solidFill>
            <a:srgbClr val="8C0039"/>
          </a:solidFill>
          <a:uFillTx/>
          <a:latin typeface="Arial" pitchFamily="18"/>
          <a:cs typeface="Mangal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None/>
        <a:tabLst>
          <a:tab pos="571317" algn="l"/>
          <a:tab pos="1485717" algn="l"/>
          <a:tab pos="2400117" algn="l"/>
          <a:tab pos="3314517" algn="l"/>
          <a:tab pos="4228917" algn="l"/>
          <a:tab pos="5143317" algn="l"/>
          <a:tab pos="6057717" algn="l"/>
          <a:tab pos="6972117" algn="l"/>
          <a:tab pos="7886517" algn="l"/>
          <a:tab pos="8800917" algn="l"/>
          <a:tab pos="9715317" algn="l"/>
        </a:tabLst>
        <a:defRPr lang="cs-CZ" sz="3200" b="0" i="0" u="none" strike="noStrike" kern="0" cap="none" spc="0" baseline="0">
          <a:solidFill>
            <a:srgbClr val="000000"/>
          </a:solidFill>
          <a:uFillTx/>
          <a:latin typeface="Arial" pitchFamily="18"/>
          <a:cs typeface="Mang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6731070D-008D-43A4-B0C3-C3F834B7A82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03283" y="878957"/>
            <a:ext cx="6400800" cy="2862318"/>
          </a:xfrm>
        </p:spPr>
        <p:txBody>
          <a:bodyPr lIns="91440" tIns="45720" rIns="91440" bIns="45720" anchorCtr="1">
            <a:spAutoFit/>
          </a:bodyPr>
          <a:lstStyle/>
          <a:p>
            <a:pPr lvl="0" algn="ctr" hangingPunct="1"/>
            <a:r>
              <a:rPr lang="cs-CZ" sz="6000" b="1">
                <a:latin typeface="Calibri"/>
              </a:rPr>
              <a:t>Subjektivně zabarvený popis - líčení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F286F-AA3F-4914-B384-B26E2124CE1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31997" y="259918"/>
            <a:ext cx="6400800" cy="1219681"/>
          </a:xfrm>
        </p:spPr>
        <p:txBody>
          <a:bodyPr lIns="91440" tIns="45720" rIns="91440" bIns="45720" anchorCtr="1">
            <a:spAutoFit/>
          </a:bodyPr>
          <a:lstStyle/>
          <a:p>
            <a:pPr lvl="0" algn="ctr" hangingPunct="1"/>
            <a:r>
              <a:rPr lang="cs-CZ" sz="4000" b="1">
                <a:effectLst>
                  <a:outerShdw dist="17962" dir="2700000">
                    <a:srgbClr val="000000"/>
                  </a:outerShdw>
                </a:effectLst>
              </a:rPr>
              <a:t>Co je líčení?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9408FB-56ED-4524-9994-F63AC46AD11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7241" y="1700281"/>
            <a:ext cx="8621484" cy="4688467"/>
          </a:xfrm>
        </p:spPr>
        <p:txBody>
          <a:bodyPr lIns="91440" tIns="45720" rIns="91440" bIns="45720">
            <a:spAutoFit/>
          </a:bodyPr>
          <a:lstStyle/>
          <a:p>
            <a:pPr marL="457200" lvl="0" indent="-457200" hangingPunct="1">
              <a:spcBef>
                <a:spcPts val="695"/>
              </a:spcBef>
              <a:buClr>
                <a:srgbClr val="E4005C"/>
              </a:buClr>
              <a:buSzPct val="70000"/>
              <a:buFont typeface="Wingdings" pitchFamily="2"/>
              <a:buChar char="q"/>
            </a:pPr>
            <a:r>
              <a:rPr lang="cs-CZ" sz="2800">
                <a:latin typeface="Calibri"/>
              </a:rPr>
              <a:t> jde o subjektivně zabarvený popis</a:t>
            </a:r>
          </a:p>
          <a:p>
            <a:pPr marL="457200" lvl="0" indent="-457200" hangingPunct="1">
              <a:spcBef>
                <a:spcPts val="695"/>
              </a:spcBef>
              <a:buClr>
                <a:srgbClr val="E4005C"/>
              </a:buClr>
              <a:buSzPct val="70000"/>
              <a:buFont typeface="Wingdings" pitchFamily="2"/>
              <a:buChar char="q"/>
            </a:pPr>
            <a:r>
              <a:rPr lang="cs-CZ" sz="2800">
                <a:latin typeface="Calibri"/>
              </a:rPr>
              <a:t> pisatel/vypravěč vyjadřuje svůj osobitý vztah k</a:t>
            </a:r>
          </a:p>
          <a:p>
            <a:pPr lvl="0" hangingPunct="1">
              <a:spcBef>
                <a:spcPts val="695"/>
              </a:spcBef>
            </a:pPr>
            <a:r>
              <a:rPr lang="cs-CZ" sz="2800">
                <a:latin typeface="Calibri"/>
              </a:rPr>
              <a:t>       popisované skutečnosti</a:t>
            </a:r>
          </a:p>
          <a:p>
            <a:pPr marL="457200" lvl="0" indent="-457200" hangingPunct="1">
              <a:spcBef>
                <a:spcPts val="695"/>
              </a:spcBef>
              <a:buClr>
                <a:srgbClr val="E4005C"/>
              </a:buClr>
              <a:buSzPct val="70000"/>
              <a:buFont typeface="Wingdings" pitchFamily="2"/>
              <a:buChar char="q"/>
            </a:pPr>
            <a:r>
              <a:rPr lang="cs-CZ" sz="2800">
                <a:latin typeface="Calibri"/>
              </a:rPr>
              <a:t> z textu musí být patrné, že jsou to naše vlastní</a:t>
            </a:r>
          </a:p>
          <a:p>
            <a:pPr lvl="0" hangingPunct="1">
              <a:spcBef>
                <a:spcPts val="695"/>
              </a:spcBef>
            </a:pPr>
            <a:r>
              <a:rPr lang="cs-CZ" sz="2800">
                <a:latin typeface="Calibri"/>
              </a:rPr>
              <a:t>       myšlenky</a:t>
            </a:r>
          </a:p>
          <a:p>
            <a:pPr marL="457200" lvl="0" indent="-457200" hangingPunct="1">
              <a:spcBef>
                <a:spcPts val="695"/>
              </a:spcBef>
              <a:buClr>
                <a:srgbClr val="E4005C"/>
              </a:buClr>
              <a:buSzPct val="70000"/>
              <a:buFont typeface="Wingdings" pitchFamily="2"/>
              <a:buChar char="q"/>
            </a:pPr>
            <a:r>
              <a:rPr lang="cs-CZ" sz="2800">
                <a:latin typeface="Calibri"/>
              </a:rPr>
              <a:t> má působit na pocity, nálady a představy čtenáře     </a:t>
            </a:r>
          </a:p>
          <a:p>
            <a:pPr marL="457200" lvl="0" indent="-457200" hangingPunct="1">
              <a:spcBef>
                <a:spcPts val="695"/>
              </a:spcBef>
              <a:buClr>
                <a:srgbClr val="E4005C"/>
              </a:buClr>
              <a:buSzPct val="70000"/>
              <a:buFont typeface="Wingdings" pitchFamily="2"/>
              <a:buChar char="q"/>
            </a:pPr>
            <a:r>
              <a:rPr lang="cs-CZ" sz="2800">
                <a:latin typeface="Calibri"/>
              </a:rPr>
              <a:t> je součástí uměleckého stylu, krásné literatury</a:t>
            </a:r>
          </a:p>
          <a:p>
            <a:pPr marL="457200" lvl="0" indent="-457200" hangingPunct="1">
              <a:spcBef>
                <a:spcPts val="695"/>
              </a:spcBef>
              <a:buClr>
                <a:srgbClr val="E4005C"/>
              </a:buClr>
              <a:buSzPct val="70000"/>
              <a:buFont typeface="Wingdings" pitchFamily="2"/>
              <a:buChar char="q"/>
            </a:pPr>
            <a:r>
              <a:rPr lang="cs-CZ" sz="2800">
                <a:latin typeface="Calibri"/>
              </a:rPr>
              <a:t> může se týkat místa, kraje, knihy, hračky z dětství,</a:t>
            </a:r>
          </a:p>
          <a:p>
            <a:pPr lvl="0" hangingPunct="1">
              <a:spcBef>
                <a:spcPts val="695"/>
              </a:spcBef>
            </a:pPr>
            <a:r>
              <a:rPr lang="cs-CZ" sz="2800">
                <a:latin typeface="Calibri"/>
              </a:rPr>
              <a:t>       oblíbeného předmětu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C5432-7BD8-4811-9CC6-51EEA922CA0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476362" y="259918"/>
            <a:ext cx="6400800" cy="1219681"/>
          </a:xfrm>
        </p:spPr>
        <p:txBody>
          <a:bodyPr lIns="91440" tIns="45720" rIns="91440" bIns="45720" anchorCtr="1">
            <a:spAutoFit/>
          </a:bodyPr>
          <a:lstStyle/>
          <a:p>
            <a:pPr lvl="0" algn="ctr" hangingPunct="1"/>
            <a:r>
              <a:rPr lang="cs-CZ" sz="4000" b="1">
                <a:effectLst>
                  <a:outerShdw dist="17962" dir="2700000">
                    <a:srgbClr val="000000"/>
                  </a:outerShdw>
                </a:effectLst>
              </a:rPr>
              <a:t>Jazykové prostředky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5807FA-2158-4DFB-AFC7-C7106F4E099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947" y="1253029"/>
            <a:ext cx="8826758" cy="5673349"/>
          </a:xfrm>
        </p:spPr>
        <p:txBody>
          <a:bodyPr lIns="91440" tIns="45720" rIns="91440" bIns="45720">
            <a:spAutoFit/>
          </a:bodyPr>
          <a:lstStyle/>
          <a:p>
            <a:pPr marL="457200" lvl="0" indent="-457200">
              <a:buSzPct val="100000"/>
              <a:buFont typeface="Wingdings" pitchFamily="2"/>
              <a:buChar char="§"/>
            </a:pPr>
            <a:r>
              <a:rPr lang="cs-CZ" sz="3600">
                <a:latin typeface="Calibri"/>
              </a:rPr>
              <a:t>neutrální slova</a:t>
            </a:r>
          </a:p>
          <a:p>
            <a:pPr marL="457200" lvl="0" indent="-457200">
              <a:buSzPct val="100000"/>
              <a:buFont typeface="Wingdings" pitchFamily="2"/>
              <a:buChar char="§"/>
            </a:pPr>
            <a:r>
              <a:rPr lang="cs-CZ" sz="3600">
                <a:latin typeface="Calibri"/>
              </a:rPr>
              <a:t>neobvyklá slovní spojení</a:t>
            </a:r>
          </a:p>
          <a:p>
            <a:pPr marL="457200" lvl="0" indent="-457200">
              <a:buSzPct val="100000"/>
              <a:buFont typeface="Wingdings" pitchFamily="2"/>
              <a:buChar char="§"/>
            </a:pPr>
            <a:r>
              <a:rPr lang="cs-CZ" sz="3600">
                <a:latin typeface="Calibri"/>
              </a:rPr>
              <a:t>obrazná pojmenování (přirovnání,  epiteton, personifikace)</a:t>
            </a:r>
          </a:p>
          <a:p>
            <a:pPr marL="457200" lvl="0" indent="-457200">
              <a:buSzPct val="100000"/>
              <a:buFont typeface="Wingdings" pitchFamily="2"/>
              <a:buChar char="§"/>
            </a:pPr>
            <a:r>
              <a:rPr lang="cs-CZ" sz="3600">
                <a:latin typeface="Calibri"/>
              </a:rPr>
              <a:t>slova citově zabarvená </a:t>
            </a:r>
          </a:p>
          <a:p>
            <a:pPr marL="457200" lvl="0" indent="-457200">
              <a:buSzPct val="100000"/>
              <a:buFont typeface="Wingdings" pitchFamily="2"/>
              <a:buChar char="§"/>
            </a:pPr>
            <a:r>
              <a:rPr lang="cs-CZ" sz="3600">
                <a:latin typeface="Calibri"/>
              </a:rPr>
              <a:t>kontrast</a:t>
            </a:r>
          </a:p>
          <a:p>
            <a:pPr marL="457200" lvl="0" indent="-457200">
              <a:buSzPct val="100000"/>
              <a:buFont typeface="Wingdings" pitchFamily="2"/>
              <a:buChar char="§"/>
            </a:pPr>
            <a:r>
              <a:rPr lang="cs-CZ" sz="3600">
                <a:latin typeface="Calibri"/>
              </a:rPr>
              <a:t>dějová slovesa</a:t>
            </a:r>
          </a:p>
          <a:p>
            <a:pPr lvl="0" hangingPunct="1"/>
            <a:endParaRPr lang="cs-CZ"/>
          </a:p>
          <a:p>
            <a:pPr lvl="0" hangingPunct="1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1E6DB-590D-4E7F-BDFC-F453F3614A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0547" y="484138"/>
            <a:ext cx="8428527" cy="707882"/>
          </a:xfrm>
        </p:spPr>
        <p:txBody>
          <a:bodyPr lIns="91440" tIns="45720" rIns="91440" bIns="45720" anchorCtr="1">
            <a:spAutoFit/>
          </a:bodyPr>
          <a:lstStyle/>
          <a:p>
            <a:pPr lvl="0" algn="ctr" hangingPunct="1"/>
            <a:r>
              <a:rPr lang="cs-CZ" sz="4000" b="1">
                <a:effectLst>
                  <a:outerShdw dist="17962" dir="2700000">
                    <a:srgbClr val="000000"/>
                  </a:outerShdw>
                </a:effectLst>
              </a:rPr>
              <a:t>Jazykové prostředky</a:t>
            </a:r>
          </a:p>
        </p:txBody>
      </p:sp>
      <p:sp>
        <p:nvSpPr>
          <p:cNvPr id="3" name="Zástupný symbol pro obsah 3">
            <a:extLst>
              <a:ext uri="{FF2B5EF4-FFF2-40B4-BE49-F238E27FC236}">
                <a16:creationId xmlns:a16="http://schemas.microsoft.com/office/drawing/2014/main" id="{602D14C2-10D5-4755-904E-8DD758D6FC6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7283" y="1600200"/>
            <a:ext cx="8661800" cy="4940558"/>
          </a:xfrm>
        </p:spPr>
        <p:txBody>
          <a:bodyPr/>
          <a:lstStyle/>
          <a:p>
            <a:pPr lvl="0" hangingPunct="1">
              <a:spcBef>
                <a:spcPts val="6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r>
              <a:rPr lang="cs-CZ" sz="2400" b="1">
                <a:solidFill>
                  <a:srgbClr val="CC0066"/>
                </a:solidFill>
                <a:latin typeface="Calibri"/>
              </a:rPr>
              <a:t>    </a:t>
            </a:r>
            <a:r>
              <a:rPr lang="cs-CZ" sz="2400" b="1">
                <a:latin typeface="Calibri"/>
              </a:rPr>
              <a:t>metafora</a:t>
            </a:r>
            <a:r>
              <a:rPr lang="cs-CZ" sz="2400">
                <a:latin typeface="Calibri"/>
              </a:rPr>
              <a:t> – přenášení významu na základě vnější podobnosti</a:t>
            </a:r>
            <a:endParaRPr lang="cs-CZ" sz="2400">
              <a:solidFill>
                <a:srgbClr val="C00000"/>
              </a:solidFill>
              <a:latin typeface="Calibri"/>
            </a:endParaRPr>
          </a:p>
          <a:p>
            <a:pPr marL="342717" lvl="0" indent="-342717" hangingPunct="1">
              <a:spcBef>
                <a:spcPts val="500"/>
              </a:spcBef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sz="2400">
                <a:solidFill>
                  <a:srgbClr val="C00000"/>
                </a:solidFill>
                <a:latin typeface="Calibri"/>
              </a:rPr>
              <a:t>usměvavá tvář měsíce</a:t>
            </a:r>
          </a:p>
          <a:p>
            <a:pPr marL="342717" lvl="0" indent="-342717" hangingPunct="1">
              <a:spcBef>
                <a:spcPts val="500"/>
              </a:spcBef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sz="2400">
                <a:solidFill>
                  <a:srgbClr val="C00000"/>
                </a:solidFill>
                <a:latin typeface="Calibri"/>
              </a:rPr>
              <a:t>hravé vlasaté slunce</a:t>
            </a:r>
          </a:p>
          <a:p>
            <a:pPr lvl="0" hangingPunct="1">
              <a:spcBef>
                <a:spcPts val="6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r>
              <a:rPr lang="cs-CZ" sz="2400" b="1">
                <a:latin typeface="Calibri"/>
              </a:rPr>
              <a:t>   personifikace</a:t>
            </a:r>
            <a:r>
              <a:rPr lang="cs-CZ" sz="2400">
                <a:latin typeface="Calibri"/>
              </a:rPr>
              <a:t> – zosobnění - neživé věci a zvířata „ožívají“,  získávají lidské vlastnosti</a:t>
            </a:r>
          </a:p>
          <a:p>
            <a:pPr lvl="0" hangingPunct="1">
              <a:spcBef>
                <a:spcPts val="6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endParaRPr lang="cs-CZ" sz="2400">
              <a:solidFill>
                <a:srgbClr val="C00000"/>
              </a:solidFill>
              <a:latin typeface="Calibri"/>
            </a:endParaRPr>
          </a:p>
          <a:p>
            <a:pPr marL="342717" lvl="0" indent="-342717" hangingPunct="1">
              <a:lnSpc>
                <a:spcPct val="80000"/>
              </a:lnSpc>
              <a:spcBef>
                <a:spcPts val="500"/>
              </a:spcBef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sz="2400">
                <a:solidFill>
                  <a:srgbClr val="C00000"/>
                </a:solidFill>
                <a:latin typeface="Calibri"/>
              </a:rPr>
              <a:t>země nabírá dech</a:t>
            </a:r>
          </a:p>
          <a:p>
            <a:pPr marL="342717" lvl="0" indent="-342717" hangingPunct="1">
              <a:lnSpc>
                <a:spcPct val="80000"/>
              </a:lnSpc>
              <a:spcBef>
                <a:spcPts val="500"/>
              </a:spcBef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sz="2400">
                <a:solidFill>
                  <a:srgbClr val="C00000"/>
                </a:solidFill>
                <a:latin typeface="Calibri"/>
              </a:rPr>
              <a:t>potůček klokotá a kucká</a:t>
            </a:r>
          </a:p>
          <a:p>
            <a:pPr marL="342717" lvl="0" indent="-342717" hangingPunct="1">
              <a:lnSpc>
                <a:spcPct val="80000"/>
              </a:lnSpc>
              <a:spcBef>
                <a:spcPts val="500"/>
              </a:spcBef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r>
              <a:rPr lang="cs-CZ" sz="2400">
                <a:solidFill>
                  <a:srgbClr val="C00000"/>
                </a:solidFill>
                <a:latin typeface="Calibri"/>
              </a:rPr>
              <a:t>jaro kličkuje rozestlanou ornicí</a:t>
            </a:r>
          </a:p>
          <a:p>
            <a:pPr marL="342717" lvl="0" indent="-342717" hangingPunct="1">
              <a:lnSpc>
                <a:spcPct val="80000"/>
              </a:lnSpc>
              <a:spcBef>
                <a:spcPts val="500"/>
              </a:spcBef>
              <a:tabLst>
                <a:tab pos="914034" algn="l"/>
                <a:tab pos="1828434" algn="l"/>
                <a:tab pos="2742834" algn="l"/>
                <a:tab pos="3657234" algn="l"/>
                <a:tab pos="4571634" algn="l"/>
                <a:tab pos="5486034" algn="l"/>
                <a:tab pos="6400434" algn="l"/>
                <a:tab pos="7314834" algn="l"/>
                <a:tab pos="8229234" algn="l"/>
                <a:tab pos="9143634" algn="l"/>
                <a:tab pos="10058034" algn="l"/>
              </a:tabLst>
            </a:pPr>
            <a:endParaRPr lang="cs-CZ" sz="2400">
              <a:solidFill>
                <a:srgbClr val="C00000"/>
              </a:solidFill>
              <a:latin typeface="Calibri"/>
            </a:endParaRPr>
          </a:p>
          <a:p>
            <a:pPr lvl="0" hangingPunct="1">
              <a:spcBef>
                <a:spcPts val="5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r>
              <a:rPr lang="cs-CZ" sz="2400" b="1">
                <a:latin typeface="Calibri"/>
              </a:rPr>
              <a:t>   kontrast </a:t>
            </a:r>
            <a:r>
              <a:rPr lang="cs-CZ" sz="2400">
                <a:latin typeface="Calibri"/>
              </a:rPr>
              <a:t>– protiklad</a:t>
            </a:r>
          </a:p>
          <a:p>
            <a:pPr lvl="0" hangingPunct="1">
              <a:spcBef>
                <a:spcPts val="500"/>
              </a:spcBef>
            </a:pPr>
            <a:r>
              <a:rPr lang="cs-CZ" sz="2400">
                <a:solidFill>
                  <a:srgbClr val="C00000"/>
                </a:solidFill>
                <a:latin typeface="Calibri"/>
              </a:rPr>
              <a:t>krajina ve dne/v noci</a:t>
            </a:r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3BE5B-981F-4502-8035-692FBFE092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19283" y="188997"/>
            <a:ext cx="6400800" cy="1219315"/>
          </a:xfrm>
        </p:spPr>
        <p:txBody>
          <a:bodyPr lIns="91440" tIns="45720" rIns="91440" bIns="45720" anchorCtr="1">
            <a:spAutoFit/>
          </a:bodyPr>
          <a:lstStyle/>
          <a:p>
            <a:pPr lvl="0" algn="ctr" hangingPunct="1"/>
            <a:r>
              <a:rPr lang="cs-CZ" sz="4000" b="1">
                <a:effectLst>
                  <a:outerShdw dist="17962" dir="2700000">
                    <a:srgbClr val="000000"/>
                  </a:outerShdw>
                </a:effectLst>
              </a:rPr>
              <a:t>Jazykové prostředky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5250B7-8DE6-47DA-9145-29D73FBCD30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4600" y="1628281"/>
            <a:ext cx="8602821" cy="4732065"/>
          </a:xfrm>
        </p:spPr>
        <p:txBody>
          <a:bodyPr lIns="91440" tIns="45720" rIns="91440" bIns="45720">
            <a:spAutoFit/>
          </a:bodyPr>
          <a:lstStyle/>
          <a:p>
            <a:pPr lvl="0" hangingPunct="1">
              <a:spcBef>
                <a:spcPts val="5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r>
              <a:rPr lang="cs-CZ" sz="2400" b="1">
                <a:latin typeface="Calibri"/>
              </a:rPr>
              <a:t>    epiteton</a:t>
            </a:r>
            <a:r>
              <a:rPr lang="cs-CZ" sz="2400">
                <a:solidFill>
                  <a:srgbClr val="CC0066"/>
                </a:solidFill>
                <a:latin typeface="Calibri"/>
              </a:rPr>
              <a:t> </a:t>
            </a:r>
            <a:r>
              <a:rPr lang="cs-CZ" sz="2400">
                <a:latin typeface="Calibri"/>
              </a:rPr>
              <a:t>– neobvyklý přívlastek – rozvíjí podstatné jméno (vyjadřuje jeho vlastnost)</a:t>
            </a:r>
          </a:p>
          <a:p>
            <a:pPr lvl="0" hangingPunct="1">
              <a:spcBef>
                <a:spcPts val="500"/>
              </a:spcBef>
            </a:pPr>
            <a:r>
              <a:rPr lang="cs-CZ" sz="2400">
                <a:solidFill>
                  <a:srgbClr val="C00000"/>
                </a:solidFill>
                <a:latin typeface="Calibri"/>
              </a:rPr>
              <a:t>kouzelná řeka </a:t>
            </a:r>
          </a:p>
          <a:p>
            <a:pPr lvl="0" hangingPunct="1">
              <a:spcBef>
                <a:spcPts val="500"/>
              </a:spcBef>
            </a:pPr>
            <a:r>
              <a:rPr lang="cs-CZ" sz="2400">
                <a:solidFill>
                  <a:srgbClr val="C00000"/>
                </a:solidFill>
                <a:latin typeface="Calibri"/>
              </a:rPr>
              <a:t>planoucí slunce</a:t>
            </a:r>
          </a:p>
          <a:p>
            <a:pPr lvl="0" hangingPunct="1">
              <a:spcBef>
                <a:spcPts val="500"/>
              </a:spcBef>
            </a:pPr>
            <a:endParaRPr lang="cs-CZ" sz="2400">
              <a:solidFill>
                <a:srgbClr val="C00000"/>
              </a:solidFill>
              <a:latin typeface="Calibri"/>
            </a:endParaRPr>
          </a:p>
          <a:p>
            <a:pPr lvl="0" hangingPunct="1">
              <a:spcBef>
                <a:spcPts val="5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r>
              <a:rPr lang="cs-CZ" sz="2400" b="1">
                <a:latin typeface="Calibri"/>
              </a:rPr>
              <a:t>    přirovnání</a:t>
            </a:r>
            <a:r>
              <a:rPr lang="cs-CZ" sz="2400">
                <a:latin typeface="Calibri"/>
              </a:rPr>
              <a:t> – je pojmenování na základě srovnání, podobnosti</a:t>
            </a:r>
          </a:p>
          <a:p>
            <a:pPr lvl="0" hangingPunct="1">
              <a:spcBef>
                <a:spcPts val="500"/>
              </a:spcBef>
            </a:pPr>
            <a:r>
              <a:rPr lang="cs-CZ" sz="2400">
                <a:solidFill>
                  <a:srgbClr val="C00000"/>
                </a:solidFill>
                <a:latin typeface="Calibri"/>
              </a:rPr>
              <a:t>spí jako dudek</a:t>
            </a:r>
          </a:p>
          <a:p>
            <a:pPr lvl="0" hangingPunct="1">
              <a:spcBef>
                <a:spcPts val="500"/>
              </a:spcBef>
            </a:pPr>
            <a:r>
              <a:rPr lang="cs-CZ" sz="2400">
                <a:solidFill>
                  <a:srgbClr val="C00000"/>
                </a:solidFill>
                <a:latin typeface="Calibri"/>
              </a:rPr>
              <a:t>chytrý jako liška</a:t>
            </a:r>
          </a:p>
          <a:p>
            <a:pPr lvl="0" hangingPunct="1">
              <a:spcBef>
                <a:spcPts val="500"/>
              </a:spcBef>
            </a:pPr>
            <a:endParaRPr lang="cs-CZ" sz="2400">
              <a:solidFill>
                <a:srgbClr val="C00000"/>
              </a:solidFill>
              <a:latin typeface="Calibri"/>
            </a:endParaRPr>
          </a:p>
          <a:p>
            <a:pPr lvl="0" hangingPunct="1">
              <a:spcBef>
                <a:spcPts val="500"/>
              </a:spcBef>
              <a:buClr>
                <a:srgbClr val="E4005C"/>
              </a:buClr>
              <a:buSzPct val="70000"/>
              <a:buFont typeface="Wingdings" pitchFamily="2"/>
              <a:buChar char=""/>
            </a:pPr>
            <a:r>
              <a:rPr lang="cs-CZ" sz="2400">
                <a:latin typeface="Calibri"/>
              </a:rPr>
              <a:t>    </a:t>
            </a:r>
            <a:r>
              <a:rPr lang="cs-CZ" sz="2400" b="1">
                <a:latin typeface="Calibri"/>
              </a:rPr>
              <a:t>dějová slovesa </a:t>
            </a:r>
            <a:r>
              <a:rPr lang="cs-CZ" sz="2400">
                <a:latin typeface="Calibri"/>
              </a:rPr>
              <a:t>– můžeme popisovat dějově – pestrá slovesa  </a:t>
            </a:r>
          </a:p>
          <a:p>
            <a:pPr lvl="0" hangingPunct="1">
              <a:spcBef>
                <a:spcPts val="500"/>
              </a:spcBef>
            </a:pPr>
            <a:r>
              <a:rPr lang="cs-CZ" sz="2400">
                <a:solidFill>
                  <a:srgbClr val="C00000"/>
                </a:solidFill>
                <a:latin typeface="Calibri"/>
              </a:rPr>
              <a:t>plane, zurčí, spěchá, pádí, line 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2E007-7318-4298-A8D6-D51E4389DF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63894" y="515813"/>
            <a:ext cx="8350895" cy="707882"/>
          </a:xfrm>
        </p:spPr>
        <p:txBody>
          <a:bodyPr lIns="91440" tIns="45720" rIns="91440" bIns="45720" anchorCtr="1">
            <a:spAutoFit/>
          </a:bodyPr>
          <a:lstStyle/>
          <a:p>
            <a:pPr lvl="0" algn="ctr" hangingPunct="1"/>
            <a:r>
              <a:rPr lang="cs-CZ" sz="4000" b="1">
                <a:effectLst>
                  <a:outerShdw dist="17962" dir="2700000">
                    <a:srgbClr val="000000"/>
                  </a:outerShdw>
                </a:effectLst>
              </a:rPr>
              <a:t>Kompozice (stavba) líčení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1DA2A82-EED2-4E4B-89DE-A6D35360629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947" y="1253029"/>
            <a:ext cx="8826758" cy="5406609"/>
          </a:xfrm>
        </p:spPr>
        <p:txBody>
          <a:bodyPr lIns="91440" tIns="45720" rIns="91440" bIns="45720">
            <a:spAutoFit/>
          </a:bodyPr>
          <a:lstStyle/>
          <a:p>
            <a:pPr marL="457200" lvl="0" indent="-457200" hangingPunct="1">
              <a:buSzPct val="100000"/>
              <a:buFont typeface="Wingdings" pitchFamily="2"/>
              <a:buChar char="q"/>
            </a:pPr>
            <a:endParaRPr lang="cs-CZ" sz="2800">
              <a:solidFill>
                <a:srgbClr val="C00000"/>
              </a:solidFill>
            </a:endParaRPr>
          </a:p>
          <a:p>
            <a:pPr marL="457200" lvl="0" indent="-457200" hangingPunct="1">
              <a:buSzPct val="100000"/>
              <a:buFont typeface="Wingdings" pitchFamily="2"/>
              <a:buChar char="q"/>
            </a:pPr>
            <a:endParaRPr lang="cs-CZ" sz="2800">
              <a:solidFill>
                <a:srgbClr val="C00000"/>
              </a:solidFill>
            </a:endParaRPr>
          </a:p>
          <a:p>
            <a:pPr marL="457200" lvl="0" indent="-457200" hangingPunct="1">
              <a:buSzPct val="100000"/>
              <a:buFont typeface="Wingdings" pitchFamily="2"/>
              <a:buChar char="q"/>
            </a:pPr>
            <a:r>
              <a:rPr lang="cs-CZ" sz="2800">
                <a:solidFill>
                  <a:srgbClr val="C00000"/>
                </a:solidFill>
              </a:rPr>
              <a:t>volnější, osobnější</a:t>
            </a:r>
          </a:p>
          <a:p>
            <a:pPr lvl="0" hangingPunct="1"/>
            <a:endParaRPr lang="cs-CZ" sz="2800">
              <a:solidFill>
                <a:srgbClr val="C00000"/>
              </a:solidFill>
            </a:endParaRPr>
          </a:p>
          <a:p>
            <a:pPr marL="457200" lvl="0" indent="-457200" hangingPunct="1">
              <a:buSzPct val="100000"/>
              <a:buFont typeface="Wingdings" pitchFamily="2"/>
              <a:buChar char="q"/>
            </a:pPr>
            <a:endParaRPr lang="cs-CZ" sz="2800">
              <a:solidFill>
                <a:srgbClr val="C00000"/>
              </a:solidFill>
            </a:endParaRPr>
          </a:p>
          <a:p>
            <a:pPr marL="457200" lvl="0" indent="-457200" hangingPunct="1">
              <a:buSzPct val="100000"/>
              <a:buFont typeface="Wingdings" pitchFamily="2"/>
              <a:buChar char="q"/>
            </a:pPr>
            <a:r>
              <a:rPr lang="cs-CZ" sz="2800">
                <a:solidFill>
                  <a:srgbClr val="C00000"/>
                </a:solidFill>
              </a:rPr>
              <a:t>líčení se od prostého popisu liší neobvyklým viděním a neobvyklým jazykovým vyjádřením</a:t>
            </a:r>
          </a:p>
          <a:p>
            <a:pPr lvl="0" hangingPunct="1"/>
            <a:endParaRPr lang="cs-CZ" sz="2800">
              <a:solidFill>
                <a:srgbClr val="C00000"/>
              </a:solidFill>
            </a:endParaRPr>
          </a:p>
          <a:p>
            <a:pPr marL="457200" lvl="0" indent="-457200" hangingPunct="1">
              <a:buSzPct val="100000"/>
              <a:buFont typeface="Wingdings" pitchFamily="2"/>
              <a:buChar char="q"/>
            </a:pPr>
            <a:endParaRPr lang="cs-CZ" sz="2800">
              <a:solidFill>
                <a:srgbClr val="C00000"/>
              </a:solidFill>
            </a:endParaRPr>
          </a:p>
          <a:p>
            <a:pPr lvl="0" hangingPunct="1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227</Words>
  <Application>Microsoft Office PowerPoint</Application>
  <PresentationFormat>Širokoúhlá obrazovka</PresentationFormat>
  <Paragraphs>49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Arial Unicode MS</vt:lpstr>
      <vt:lpstr>Calibri</vt:lpstr>
      <vt:lpstr>Mangal</vt:lpstr>
      <vt:lpstr>Tahoma</vt:lpstr>
      <vt:lpstr>Times New Roman</vt:lpstr>
      <vt:lpstr>Wingdings</vt:lpstr>
      <vt:lpstr>Výchozí</vt:lpstr>
      <vt:lpstr>Subjektivně zabarvený popis - líčení</vt:lpstr>
      <vt:lpstr>Co je líčení?</vt:lpstr>
      <vt:lpstr>Jazykové prostředky</vt:lpstr>
      <vt:lpstr>Jazykové prostředky</vt:lpstr>
      <vt:lpstr>Jazykové prostředky</vt:lpstr>
      <vt:lpstr>Kompozice (stavba) líčení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SLOH – popis statický líčení</dc:title>
  <dc:creator>PC</dc:creator>
  <dc:description>Autorem materiálu a všech jeho částí, není-li uvedeno jinak, je Mgr. Michaela Nyczová._x000d_
Dostupné z Metodického portálu www.rvp.cz, ISSN: 1802-4785, financovaného z ESF a státního rozpočtu ČR._x000d_
Provozuje Národní ústav pro vzdělávání, školské poradenské zařízení a zařízení pro další vzdělávání pedagogických pracovníků (NÚV).</dc:description>
  <cp:lastModifiedBy>Zbyněk Koláčný</cp:lastModifiedBy>
  <cp:revision>18</cp:revision>
  <dcterms:created xsi:type="dcterms:W3CDTF">2010-05-01T12:16:56Z</dcterms:created>
  <dcterms:modified xsi:type="dcterms:W3CDTF">2021-01-09T18:18:31Z</dcterms:modified>
</cp:coreProperties>
</file>